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D864-48B9-45C9-AF88-BD8B131C3E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C82EAC7-21FE-4690-B53A-0BA836CEB0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3E9C8E5-C054-4B69-8E25-6A1DE78BE8A1}"/>
              </a:ext>
            </a:extLst>
          </p:cNvPr>
          <p:cNvSpPr>
            <a:spLocks noGrp="1"/>
          </p:cNvSpPr>
          <p:nvPr>
            <p:ph type="dt" sz="half" idx="10"/>
          </p:nvPr>
        </p:nvSpPr>
        <p:spPr/>
        <p:txBody>
          <a:bodyPr/>
          <a:lstStyle/>
          <a:p>
            <a:fld id="{80B56F69-C529-4BED-A724-CA9324C19370}" type="datetimeFigureOut">
              <a:rPr lang="en-IN" smtClean="0"/>
              <a:t>16-07-2018</a:t>
            </a:fld>
            <a:endParaRPr lang="en-IN"/>
          </a:p>
        </p:txBody>
      </p:sp>
      <p:sp>
        <p:nvSpPr>
          <p:cNvPr id="5" name="Footer Placeholder 4">
            <a:extLst>
              <a:ext uri="{FF2B5EF4-FFF2-40B4-BE49-F238E27FC236}">
                <a16:creationId xmlns:a16="http://schemas.microsoft.com/office/drawing/2014/main" id="{A9A8C104-1E2D-4A4C-9F1D-BCCC2F9A543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9B7DB9F-FCD5-4937-AF9C-A8B6B91DA120}"/>
              </a:ext>
            </a:extLst>
          </p:cNvPr>
          <p:cNvSpPr>
            <a:spLocks noGrp="1"/>
          </p:cNvSpPr>
          <p:nvPr>
            <p:ph type="sldNum" sz="quarter" idx="12"/>
          </p:nvPr>
        </p:nvSpPr>
        <p:spPr/>
        <p:txBody>
          <a:bodyPr/>
          <a:lstStyle/>
          <a:p>
            <a:fld id="{669F6934-1C78-4559-BF88-58CB0E4C5088}" type="slidenum">
              <a:rPr lang="en-IN" smtClean="0"/>
              <a:t>‹#›</a:t>
            </a:fld>
            <a:endParaRPr lang="en-IN"/>
          </a:p>
        </p:txBody>
      </p:sp>
    </p:spTree>
    <p:extLst>
      <p:ext uri="{BB962C8B-B14F-4D97-AF65-F5344CB8AC3E}">
        <p14:creationId xmlns:p14="http://schemas.microsoft.com/office/powerpoint/2010/main" val="285939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C4EF-B9B6-4559-91D0-EFA0826DFBB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9390160-6201-4C97-B840-23249630F98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65D463-8CA6-42B5-B05E-51FE948EB2CD}"/>
              </a:ext>
            </a:extLst>
          </p:cNvPr>
          <p:cNvSpPr>
            <a:spLocks noGrp="1"/>
          </p:cNvSpPr>
          <p:nvPr>
            <p:ph type="dt" sz="half" idx="10"/>
          </p:nvPr>
        </p:nvSpPr>
        <p:spPr/>
        <p:txBody>
          <a:bodyPr/>
          <a:lstStyle/>
          <a:p>
            <a:fld id="{80B56F69-C529-4BED-A724-CA9324C19370}" type="datetimeFigureOut">
              <a:rPr lang="en-IN" smtClean="0"/>
              <a:t>16-07-2018</a:t>
            </a:fld>
            <a:endParaRPr lang="en-IN"/>
          </a:p>
        </p:txBody>
      </p:sp>
      <p:sp>
        <p:nvSpPr>
          <p:cNvPr id="5" name="Footer Placeholder 4">
            <a:extLst>
              <a:ext uri="{FF2B5EF4-FFF2-40B4-BE49-F238E27FC236}">
                <a16:creationId xmlns:a16="http://schemas.microsoft.com/office/drawing/2014/main" id="{8E8BAA88-18BA-4495-9E69-3426BA329C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E517798-0E5F-40D3-BE64-ADB0A09C9B53}"/>
              </a:ext>
            </a:extLst>
          </p:cNvPr>
          <p:cNvSpPr>
            <a:spLocks noGrp="1"/>
          </p:cNvSpPr>
          <p:nvPr>
            <p:ph type="sldNum" sz="quarter" idx="12"/>
          </p:nvPr>
        </p:nvSpPr>
        <p:spPr/>
        <p:txBody>
          <a:bodyPr/>
          <a:lstStyle/>
          <a:p>
            <a:fld id="{669F6934-1C78-4559-BF88-58CB0E4C5088}" type="slidenum">
              <a:rPr lang="en-IN" smtClean="0"/>
              <a:t>‹#›</a:t>
            </a:fld>
            <a:endParaRPr lang="en-IN"/>
          </a:p>
        </p:txBody>
      </p:sp>
    </p:spTree>
    <p:extLst>
      <p:ext uri="{BB962C8B-B14F-4D97-AF65-F5344CB8AC3E}">
        <p14:creationId xmlns:p14="http://schemas.microsoft.com/office/powerpoint/2010/main" val="329431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B56E1-54A2-44DB-8D85-70FB80A11C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F1A67AB-86DE-421B-835C-0765AF45E2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908479-DE49-4066-ACFA-EDE3BC3B4387}"/>
              </a:ext>
            </a:extLst>
          </p:cNvPr>
          <p:cNvSpPr>
            <a:spLocks noGrp="1"/>
          </p:cNvSpPr>
          <p:nvPr>
            <p:ph type="dt" sz="half" idx="10"/>
          </p:nvPr>
        </p:nvSpPr>
        <p:spPr/>
        <p:txBody>
          <a:bodyPr/>
          <a:lstStyle/>
          <a:p>
            <a:fld id="{80B56F69-C529-4BED-A724-CA9324C19370}" type="datetimeFigureOut">
              <a:rPr lang="en-IN" smtClean="0"/>
              <a:t>16-07-2018</a:t>
            </a:fld>
            <a:endParaRPr lang="en-IN"/>
          </a:p>
        </p:txBody>
      </p:sp>
      <p:sp>
        <p:nvSpPr>
          <p:cNvPr id="5" name="Footer Placeholder 4">
            <a:extLst>
              <a:ext uri="{FF2B5EF4-FFF2-40B4-BE49-F238E27FC236}">
                <a16:creationId xmlns:a16="http://schemas.microsoft.com/office/drawing/2014/main" id="{590387CF-8F84-4908-9DB8-9DEF2985BD9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A6CDC24-3F18-4E72-99FA-642604AD7D29}"/>
              </a:ext>
            </a:extLst>
          </p:cNvPr>
          <p:cNvSpPr>
            <a:spLocks noGrp="1"/>
          </p:cNvSpPr>
          <p:nvPr>
            <p:ph type="sldNum" sz="quarter" idx="12"/>
          </p:nvPr>
        </p:nvSpPr>
        <p:spPr/>
        <p:txBody>
          <a:bodyPr/>
          <a:lstStyle/>
          <a:p>
            <a:fld id="{669F6934-1C78-4559-BF88-58CB0E4C5088}" type="slidenum">
              <a:rPr lang="en-IN" smtClean="0"/>
              <a:t>‹#›</a:t>
            </a:fld>
            <a:endParaRPr lang="en-IN"/>
          </a:p>
        </p:txBody>
      </p:sp>
    </p:spTree>
    <p:extLst>
      <p:ext uri="{BB962C8B-B14F-4D97-AF65-F5344CB8AC3E}">
        <p14:creationId xmlns:p14="http://schemas.microsoft.com/office/powerpoint/2010/main" val="37041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9A1C9-DC33-439D-9AC4-D30A59F1A54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554097A-A20E-45A0-8CBA-40ED7C8780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807D7D9-407B-4ECA-84E7-8D967DA2381B}"/>
              </a:ext>
            </a:extLst>
          </p:cNvPr>
          <p:cNvSpPr>
            <a:spLocks noGrp="1"/>
          </p:cNvSpPr>
          <p:nvPr>
            <p:ph type="dt" sz="half" idx="10"/>
          </p:nvPr>
        </p:nvSpPr>
        <p:spPr/>
        <p:txBody>
          <a:bodyPr/>
          <a:lstStyle/>
          <a:p>
            <a:fld id="{80B56F69-C529-4BED-A724-CA9324C19370}" type="datetimeFigureOut">
              <a:rPr lang="en-IN" smtClean="0"/>
              <a:t>16-07-2018</a:t>
            </a:fld>
            <a:endParaRPr lang="en-IN"/>
          </a:p>
        </p:txBody>
      </p:sp>
      <p:sp>
        <p:nvSpPr>
          <p:cNvPr id="5" name="Footer Placeholder 4">
            <a:extLst>
              <a:ext uri="{FF2B5EF4-FFF2-40B4-BE49-F238E27FC236}">
                <a16:creationId xmlns:a16="http://schemas.microsoft.com/office/drawing/2014/main" id="{8D4B9A77-D83A-426D-BC4E-4D72410F281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4E75FDA-4BB4-48AF-8CB3-62A8560B01C9}"/>
              </a:ext>
            </a:extLst>
          </p:cNvPr>
          <p:cNvSpPr>
            <a:spLocks noGrp="1"/>
          </p:cNvSpPr>
          <p:nvPr>
            <p:ph type="sldNum" sz="quarter" idx="12"/>
          </p:nvPr>
        </p:nvSpPr>
        <p:spPr/>
        <p:txBody>
          <a:bodyPr/>
          <a:lstStyle/>
          <a:p>
            <a:fld id="{669F6934-1C78-4559-BF88-58CB0E4C5088}" type="slidenum">
              <a:rPr lang="en-IN" smtClean="0"/>
              <a:t>‹#›</a:t>
            </a:fld>
            <a:endParaRPr lang="en-IN"/>
          </a:p>
        </p:txBody>
      </p:sp>
    </p:spTree>
    <p:extLst>
      <p:ext uri="{BB962C8B-B14F-4D97-AF65-F5344CB8AC3E}">
        <p14:creationId xmlns:p14="http://schemas.microsoft.com/office/powerpoint/2010/main" val="347647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1A26-513F-4309-BFC8-BFC6B11AD6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9726B58-9491-4DFF-96AB-9C93D2ECE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F7C8BD-1857-4F12-90BC-26EFF2611691}"/>
              </a:ext>
            </a:extLst>
          </p:cNvPr>
          <p:cNvSpPr>
            <a:spLocks noGrp="1"/>
          </p:cNvSpPr>
          <p:nvPr>
            <p:ph type="dt" sz="half" idx="10"/>
          </p:nvPr>
        </p:nvSpPr>
        <p:spPr/>
        <p:txBody>
          <a:bodyPr/>
          <a:lstStyle/>
          <a:p>
            <a:fld id="{80B56F69-C529-4BED-A724-CA9324C19370}" type="datetimeFigureOut">
              <a:rPr lang="en-IN" smtClean="0"/>
              <a:t>16-07-2018</a:t>
            </a:fld>
            <a:endParaRPr lang="en-IN"/>
          </a:p>
        </p:txBody>
      </p:sp>
      <p:sp>
        <p:nvSpPr>
          <p:cNvPr id="5" name="Footer Placeholder 4">
            <a:extLst>
              <a:ext uri="{FF2B5EF4-FFF2-40B4-BE49-F238E27FC236}">
                <a16:creationId xmlns:a16="http://schemas.microsoft.com/office/drawing/2014/main" id="{C0CF703A-29A8-4F70-87D3-D519186650E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845060B-D868-4231-A0C1-6F189C0942AF}"/>
              </a:ext>
            </a:extLst>
          </p:cNvPr>
          <p:cNvSpPr>
            <a:spLocks noGrp="1"/>
          </p:cNvSpPr>
          <p:nvPr>
            <p:ph type="sldNum" sz="quarter" idx="12"/>
          </p:nvPr>
        </p:nvSpPr>
        <p:spPr/>
        <p:txBody>
          <a:bodyPr/>
          <a:lstStyle/>
          <a:p>
            <a:fld id="{669F6934-1C78-4559-BF88-58CB0E4C5088}" type="slidenum">
              <a:rPr lang="en-IN" smtClean="0"/>
              <a:t>‹#›</a:t>
            </a:fld>
            <a:endParaRPr lang="en-IN"/>
          </a:p>
        </p:txBody>
      </p:sp>
    </p:spTree>
    <p:extLst>
      <p:ext uri="{BB962C8B-B14F-4D97-AF65-F5344CB8AC3E}">
        <p14:creationId xmlns:p14="http://schemas.microsoft.com/office/powerpoint/2010/main" val="3592154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C210-1682-4A55-B3E5-0BE50EE0C61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490E6AD-7A00-4CC2-9791-AB1323C5831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7202C38-3BE3-4E85-86C0-47203AC1EE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7E5EE42-08AA-4F5F-844B-2A5A4C1ABCCC}"/>
              </a:ext>
            </a:extLst>
          </p:cNvPr>
          <p:cNvSpPr>
            <a:spLocks noGrp="1"/>
          </p:cNvSpPr>
          <p:nvPr>
            <p:ph type="dt" sz="half" idx="10"/>
          </p:nvPr>
        </p:nvSpPr>
        <p:spPr/>
        <p:txBody>
          <a:bodyPr/>
          <a:lstStyle/>
          <a:p>
            <a:fld id="{80B56F69-C529-4BED-A724-CA9324C19370}" type="datetimeFigureOut">
              <a:rPr lang="en-IN" smtClean="0"/>
              <a:t>16-07-2018</a:t>
            </a:fld>
            <a:endParaRPr lang="en-IN"/>
          </a:p>
        </p:txBody>
      </p:sp>
      <p:sp>
        <p:nvSpPr>
          <p:cNvPr id="6" name="Footer Placeholder 5">
            <a:extLst>
              <a:ext uri="{FF2B5EF4-FFF2-40B4-BE49-F238E27FC236}">
                <a16:creationId xmlns:a16="http://schemas.microsoft.com/office/drawing/2014/main" id="{648D733B-AAA8-45F2-AD2D-0BCA3CF7736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0274BD7-A16F-4F1C-8882-EBCECA46A3DD}"/>
              </a:ext>
            </a:extLst>
          </p:cNvPr>
          <p:cNvSpPr>
            <a:spLocks noGrp="1"/>
          </p:cNvSpPr>
          <p:nvPr>
            <p:ph type="sldNum" sz="quarter" idx="12"/>
          </p:nvPr>
        </p:nvSpPr>
        <p:spPr/>
        <p:txBody>
          <a:bodyPr/>
          <a:lstStyle/>
          <a:p>
            <a:fld id="{669F6934-1C78-4559-BF88-58CB0E4C5088}" type="slidenum">
              <a:rPr lang="en-IN" smtClean="0"/>
              <a:t>‹#›</a:t>
            </a:fld>
            <a:endParaRPr lang="en-IN"/>
          </a:p>
        </p:txBody>
      </p:sp>
    </p:spTree>
    <p:extLst>
      <p:ext uri="{BB962C8B-B14F-4D97-AF65-F5344CB8AC3E}">
        <p14:creationId xmlns:p14="http://schemas.microsoft.com/office/powerpoint/2010/main" val="116978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BC0B-07FD-40B5-9E84-0DB2401494E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3757DAB-2768-4202-B5FD-1486ECCC8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3B035A-EA97-4C94-A130-1DE9210439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97B835E-4710-4E36-BA96-FA79C24349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30B1A5-5391-46CB-8109-880E28DA1E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3FFDBD7-93CC-41A4-B1EA-ED9017F986D2}"/>
              </a:ext>
            </a:extLst>
          </p:cNvPr>
          <p:cNvSpPr>
            <a:spLocks noGrp="1"/>
          </p:cNvSpPr>
          <p:nvPr>
            <p:ph type="dt" sz="half" idx="10"/>
          </p:nvPr>
        </p:nvSpPr>
        <p:spPr/>
        <p:txBody>
          <a:bodyPr/>
          <a:lstStyle/>
          <a:p>
            <a:fld id="{80B56F69-C529-4BED-A724-CA9324C19370}" type="datetimeFigureOut">
              <a:rPr lang="en-IN" smtClean="0"/>
              <a:t>16-07-2018</a:t>
            </a:fld>
            <a:endParaRPr lang="en-IN"/>
          </a:p>
        </p:txBody>
      </p:sp>
      <p:sp>
        <p:nvSpPr>
          <p:cNvPr id="8" name="Footer Placeholder 7">
            <a:extLst>
              <a:ext uri="{FF2B5EF4-FFF2-40B4-BE49-F238E27FC236}">
                <a16:creationId xmlns:a16="http://schemas.microsoft.com/office/drawing/2014/main" id="{42C48CC4-F062-4DE7-9689-70874C89EA5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DEBF827-4D1B-486B-B420-20728385C3EF}"/>
              </a:ext>
            </a:extLst>
          </p:cNvPr>
          <p:cNvSpPr>
            <a:spLocks noGrp="1"/>
          </p:cNvSpPr>
          <p:nvPr>
            <p:ph type="sldNum" sz="quarter" idx="12"/>
          </p:nvPr>
        </p:nvSpPr>
        <p:spPr/>
        <p:txBody>
          <a:bodyPr/>
          <a:lstStyle/>
          <a:p>
            <a:fld id="{669F6934-1C78-4559-BF88-58CB0E4C5088}" type="slidenum">
              <a:rPr lang="en-IN" smtClean="0"/>
              <a:t>‹#›</a:t>
            </a:fld>
            <a:endParaRPr lang="en-IN"/>
          </a:p>
        </p:txBody>
      </p:sp>
    </p:spTree>
    <p:extLst>
      <p:ext uri="{BB962C8B-B14F-4D97-AF65-F5344CB8AC3E}">
        <p14:creationId xmlns:p14="http://schemas.microsoft.com/office/powerpoint/2010/main" val="409082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F62A-1F60-466F-A4BA-E8B97FF3309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72F8C6A-2868-4D69-B7EA-D242C7B2C494}"/>
              </a:ext>
            </a:extLst>
          </p:cNvPr>
          <p:cNvSpPr>
            <a:spLocks noGrp="1"/>
          </p:cNvSpPr>
          <p:nvPr>
            <p:ph type="dt" sz="half" idx="10"/>
          </p:nvPr>
        </p:nvSpPr>
        <p:spPr/>
        <p:txBody>
          <a:bodyPr/>
          <a:lstStyle/>
          <a:p>
            <a:fld id="{80B56F69-C529-4BED-A724-CA9324C19370}" type="datetimeFigureOut">
              <a:rPr lang="en-IN" smtClean="0"/>
              <a:t>16-07-2018</a:t>
            </a:fld>
            <a:endParaRPr lang="en-IN"/>
          </a:p>
        </p:txBody>
      </p:sp>
      <p:sp>
        <p:nvSpPr>
          <p:cNvPr id="4" name="Footer Placeholder 3">
            <a:extLst>
              <a:ext uri="{FF2B5EF4-FFF2-40B4-BE49-F238E27FC236}">
                <a16:creationId xmlns:a16="http://schemas.microsoft.com/office/drawing/2014/main" id="{FC2010E6-A800-4CEE-B628-9A4D902AACC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0178BE0-ED5F-4912-B60B-FA431F83F8E5}"/>
              </a:ext>
            </a:extLst>
          </p:cNvPr>
          <p:cNvSpPr>
            <a:spLocks noGrp="1"/>
          </p:cNvSpPr>
          <p:nvPr>
            <p:ph type="sldNum" sz="quarter" idx="12"/>
          </p:nvPr>
        </p:nvSpPr>
        <p:spPr/>
        <p:txBody>
          <a:bodyPr/>
          <a:lstStyle/>
          <a:p>
            <a:fld id="{669F6934-1C78-4559-BF88-58CB0E4C5088}" type="slidenum">
              <a:rPr lang="en-IN" smtClean="0"/>
              <a:t>‹#›</a:t>
            </a:fld>
            <a:endParaRPr lang="en-IN"/>
          </a:p>
        </p:txBody>
      </p:sp>
    </p:spTree>
    <p:extLst>
      <p:ext uri="{BB962C8B-B14F-4D97-AF65-F5344CB8AC3E}">
        <p14:creationId xmlns:p14="http://schemas.microsoft.com/office/powerpoint/2010/main" val="346923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6BBCA9-84F1-4AAF-BE37-C4EF6FC35F05}"/>
              </a:ext>
            </a:extLst>
          </p:cNvPr>
          <p:cNvSpPr>
            <a:spLocks noGrp="1"/>
          </p:cNvSpPr>
          <p:nvPr>
            <p:ph type="dt" sz="half" idx="10"/>
          </p:nvPr>
        </p:nvSpPr>
        <p:spPr/>
        <p:txBody>
          <a:bodyPr/>
          <a:lstStyle/>
          <a:p>
            <a:fld id="{80B56F69-C529-4BED-A724-CA9324C19370}" type="datetimeFigureOut">
              <a:rPr lang="en-IN" smtClean="0"/>
              <a:t>16-07-2018</a:t>
            </a:fld>
            <a:endParaRPr lang="en-IN"/>
          </a:p>
        </p:txBody>
      </p:sp>
      <p:sp>
        <p:nvSpPr>
          <p:cNvPr id="3" name="Footer Placeholder 2">
            <a:extLst>
              <a:ext uri="{FF2B5EF4-FFF2-40B4-BE49-F238E27FC236}">
                <a16:creationId xmlns:a16="http://schemas.microsoft.com/office/drawing/2014/main" id="{55671649-BC85-41CA-AFD2-E3F77722780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34BCFD3-72AB-43F0-BC03-C609B4B4E6AC}"/>
              </a:ext>
            </a:extLst>
          </p:cNvPr>
          <p:cNvSpPr>
            <a:spLocks noGrp="1"/>
          </p:cNvSpPr>
          <p:nvPr>
            <p:ph type="sldNum" sz="quarter" idx="12"/>
          </p:nvPr>
        </p:nvSpPr>
        <p:spPr/>
        <p:txBody>
          <a:bodyPr/>
          <a:lstStyle/>
          <a:p>
            <a:fld id="{669F6934-1C78-4559-BF88-58CB0E4C5088}" type="slidenum">
              <a:rPr lang="en-IN" smtClean="0"/>
              <a:t>‹#›</a:t>
            </a:fld>
            <a:endParaRPr lang="en-IN"/>
          </a:p>
        </p:txBody>
      </p:sp>
    </p:spTree>
    <p:extLst>
      <p:ext uri="{BB962C8B-B14F-4D97-AF65-F5344CB8AC3E}">
        <p14:creationId xmlns:p14="http://schemas.microsoft.com/office/powerpoint/2010/main" val="2017785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4E6E-7020-491E-B013-58B5E7E06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72FA944-FEBF-4FB3-A3AC-8E75C49E1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75061F4-467E-44F7-8471-D5583D75D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CFEF35-5A08-4608-9E7C-0B58C265BD20}"/>
              </a:ext>
            </a:extLst>
          </p:cNvPr>
          <p:cNvSpPr>
            <a:spLocks noGrp="1"/>
          </p:cNvSpPr>
          <p:nvPr>
            <p:ph type="dt" sz="half" idx="10"/>
          </p:nvPr>
        </p:nvSpPr>
        <p:spPr/>
        <p:txBody>
          <a:bodyPr/>
          <a:lstStyle/>
          <a:p>
            <a:fld id="{80B56F69-C529-4BED-A724-CA9324C19370}" type="datetimeFigureOut">
              <a:rPr lang="en-IN" smtClean="0"/>
              <a:t>16-07-2018</a:t>
            </a:fld>
            <a:endParaRPr lang="en-IN"/>
          </a:p>
        </p:txBody>
      </p:sp>
      <p:sp>
        <p:nvSpPr>
          <p:cNvPr id="6" name="Footer Placeholder 5">
            <a:extLst>
              <a:ext uri="{FF2B5EF4-FFF2-40B4-BE49-F238E27FC236}">
                <a16:creationId xmlns:a16="http://schemas.microsoft.com/office/drawing/2014/main" id="{4D402421-EEEA-403C-8A24-CA4D233FE38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926B4EE-6798-4992-B05A-2A77C22C30D5}"/>
              </a:ext>
            </a:extLst>
          </p:cNvPr>
          <p:cNvSpPr>
            <a:spLocks noGrp="1"/>
          </p:cNvSpPr>
          <p:nvPr>
            <p:ph type="sldNum" sz="quarter" idx="12"/>
          </p:nvPr>
        </p:nvSpPr>
        <p:spPr/>
        <p:txBody>
          <a:bodyPr/>
          <a:lstStyle/>
          <a:p>
            <a:fld id="{669F6934-1C78-4559-BF88-58CB0E4C5088}" type="slidenum">
              <a:rPr lang="en-IN" smtClean="0"/>
              <a:t>‹#›</a:t>
            </a:fld>
            <a:endParaRPr lang="en-IN"/>
          </a:p>
        </p:txBody>
      </p:sp>
    </p:spTree>
    <p:extLst>
      <p:ext uri="{BB962C8B-B14F-4D97-AF65-F5344CB8AC3E}">
        <p14:creationId xmlns:p14="http://schemas.microsoft.com/office/powerpoint/2010/main" val="18845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1B4A-3E8A-4F7F-9698-E61FD43AA1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D061EF0-38A4-4FAC-91D6-EAFF8E2D8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420FA10-D0BB-4ACF-A403-D9A1023CE1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2EA779-A224-4AAA-A066-0C0D3CA60FB1}"/>
              </a:ext>
            </a:extLst>
          </p:cNvPr>
          <p:cNvSpPr>
            <a:spLocks noGrp="1"/>
          </p:cNvSpPr>
          <p:nvPr>
            <p:ph type="dt" sz="half" idx="10"/>
          </p:nvPr>
        </p:nvSpPr>
        <p:spPr/>
        <p:txBody>
          <a:bodyPr/>
          <a:lstStyle/>
          <a:p>
            <a:fld id="{80B56F69-C529-4BED-A724-CA9324C19370}" type="datetimeFigureOut">
              <a:rPr lang="en-IN" smtClean="0"/>
              <a:t>16-07-2018</a:t>
            </a:fld>
            <a:endParaRPr lang="en-IN"/>
          </a:p>
        </p:txBody>
      </p:sp>
      <p:sp>
        <p:nvSpPr>
          <p:cNvPr id="6" name="Footer Placeholder 5">
            <a:extLst>
              <a:ext uri="{FF2B5EF4-FFF2-40B4-BE49-F238E27FC236}">
                <a16:creationId xmlns:a16="http://schemas.microsoft.com/office/drawing/2014/main" id="{963C38E9-4F84-4D54-825F-441A7096400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2D231D6-9096-47CB-A8AC-2D00B9392AAC}"/>
              </a:ext>
            </a:extLst>
          </p:cNvPr>
          <p:cNvSpPr>
            <a:spLocks noGrp="1"/>
          </p:cNvSpPr>
          <p:nvPr>
            <p:ph type="sldNum" sz="quarter" idx="12"/>
          </p:nvPr>
        </p:nvSpPr>
        <p:spPr/>
        <p:txBody>
          <a:bodyPr/>
          <a:lstStyle/>
          <a:p>
            <a:fld id="{669F6934-1C78-4559-BF88-58CB0E4C5088}" type="slidenum">
              <a:rPr lang="en-IN" smtClean="0"/>
              <a:t>‹#›</a:t>
            </a:fld>
            <a:endParaRPr lang="en-IN"/>
          </a:p>
        </p:txBody>
      </p:sp>
    </p:spTree>
    <p:extLst>
      <p:ext uri="{BB962C8B-B14F-4D97-AF65-F5344CB8AC3E}">
        <p14:creationId xmlns:p14="http://schemas.microsoft.com/office/powerpoint/2010/main" val="395407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EC6ECC-7185-4F8F-9F72-4954593BA0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BAF4E3-F243-4C39-B392-2DC108A18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5F84E9D-DD53-420E-8E6D-22B9E397D5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56F69-C529-4BED-A724-CA9324C19370}" type="datetimeFigureOut">
              <a:rPr lang="en-IN" smtClean="0"/>
              <a:t>16-07-2018</a:t>
            </a:fld>
            <a:endParaRPr lang="en-IN"/>
          </a:p>
        </p:txBody>
      </p:sp>
      <p:sp>
        <p:nvSpPr>
          <p:cNvPr id="5" name="Footer Placeholder 4">
            <a:extLst>
              <a:ext uri="{FF2B5EF4-FFF2-40B4-BE49-F238E27FC236}">
                <a16:creationId xmlns:a16="http://schemas.microsoft.com/office/drawing/2014/main" id="{33AE0781-9D90-46FB-A9E3-40D093D3F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87A9D65-3366-43F4-8BEA-2B7FC3BFD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F6934-1C78-4559-BF88-58CB0E4C5088}" type="slidenum">
              <a:rPr lang="en-IN" smtClean="0"/>
              <a:t>‹#›</a:t>
            </a:fld>
            <a:endParaRPr lang="en-IN"/>
          </a:p>
        </p:txBody>
      </p:sp>
    </p:spTree>
    <p:extLst>
      <p:ext uri="{BB962C8B-B14F-4D97-AF65-F5344CB8AC3E}">
        <p14:creationId xmlns:p14="http://schemas.microsoft.com/office/powerpoint/2010/main" val="1100888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41B0D-740E-4974-859D-924E5347A72A}"/>
              </a:ext>
            </a:extLst>
          </p:cNvPr>
          <p:cNvSpPr>
            <a:spLocks noGrp="1"/>
          </p:cNvSpPr>
          <p:nvPr>
            <p:ph type="ctrTitle"/>
          </p:nvPr>
        </p:nvSpPr>
        <p:spPr/>
        <p:txBody>
          <a:bodyPr/>
          <a:lstStyle/>
          <a:p>
            <a:r>
              <a:rPr lang="en-IN" dirty="0"/>
              <a:t>Unit 5</a:t>
            </a:r>
          </a:p>
        </p:txBody>
      </p:sp>
      <p:sp>
        <p:nvSpPr>
          <p:cNvPr id="3" name="Subtitle 2">
            <a:extLst>
              <a:ext uri="{FF2B5EF4-FFF2-40B4-BE49-F238E27FC236}">
                <a16:creationId xmlns:a16="http://schemas.microsoft.com/office/drawing/2014/main" id="{A0DAFFBD-99DC-4AEB-86EB-7253FFC4BDF2}"/>
              </a:ext>
            </a:extLst>
          </p:cNvPr>
          <p:cNvSpPr>
            <a:spLocks noGrp="1"/>
          </p:cNvSpPr>
          <p:nvPr>
            <p:ph type="subTitle" idx="1"/>
          </p:nvPr>
        </p:nvSpPr>
        <p:spPr/>
        <p:txBody>
          <a:bodyPr/>
          <a:lstStyle/>
          <a:p>
            <a:r>
              <a:rPr lang="en-IN" dirty="0"/>
              <a:t>ANALOG AND DIGITAL LINKS</a:t>
            </a:r>
          </a:p>
        </p:txBody>
      </p:sp>
    </p:spTree>
    <p:extLst>
      <p:ext uri="{BB962C8B-B14F-4D97-AF65-F5344CB8AC3E}">
        <p14:creationId xmlns:p14="http://schemas.microsoft.com/office/powerpoint/2010/main" val="156853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000B3-E75E-4748-B369-88C172F2E752}"/>
              </a:ext>
            </a:extLst>
          </p:cNvPr>
          <p:cNvSpPr>
            <a:spLocks noGrp="1"/>
          </p:cNvSpPr>
          <p:nvPr>
            <p:ph type="title"/>
          </p:nvPr>
        </p:nvSpPr>
        <p:spPr/>
        <p:txBody>
          <a:bodyPr/>
          <a:lstStyle/>
          <a:p>
            <a:r>
              <a:rPr lang="en-IN" dirty="0"/>
              <a:t>Reflection Effects on RIN</a:t>
            </a:r>
          </a:p>
        </p:txBody>
      </p:sp>
      <p:sp>
        <p:nvSpPr>
          <p:cNvPr id="3" name="Content Placeholder 2">
            <a:extLst>
              <a:ext uri="{FF2B5EF4-FFF2-40B4-BE49-F238E27FC236}">
                <a16:creationId xmlns:a16="http://schemas.microsoft.com/office/drawing/2014/main" id="{C15FD178-6DC4-41A0-8ACC-7BFD853573D4}"/>
              </a:ext>
            </a:extLst>
          </p:cNvPr>
          <p:cNvSpPr>
            <a:spLocks noGrp="1"/>
          </p:cNvSpPr>
          <p:nvPr>
            <p:ph idx="1"/>
          </p:nvPr>
        </p:nvSpPr>
        <p:spPr>
          <a:xfrm>
            <a:off x="838200" y="1690688"/>
            <a:ext cx="10134600" cy="929682"/>
          </a:xfrm>
        </p:spPr>
        <p:txBody>
          <a:bodyPr/>
          <a:lstStyle/>
          <a:p>
            <a:pPr marL="0" indent="0">
              <a:buNone/>
            </a:pPr>
            <a:r>
              <a:rPr lang="en-US" dirty="0"/>
              <a:t>The optical reflections generated within the systems are to be minimized. The reflected signals increases the RIN by 10 – 20 </a:t>
            </a:r>
            <a:r>
              <a:rPr lang="en-US" dirty="0" err="1"/>
              <a:t>dB.</a:t>
            </a:r>
            <a:endParaRPr lang="en-IN" dirty="0"/>
          </a:p>
        </p:txBody>
      </p:sp>
      <p:pic>
        <p:nvPicPr>
          <p:cNvPr id="4" name="Picture 3">
            <a:extLst>
              <a:ext uri="{FF2B5EF4-FFF2-40B4-BE49-F238E27FC236}">
                <a16:creationId xmlns:a16="http://schemas.microsoft.com/office/drawing/2014/main" id="{3DC8E320-C628-4598-8068-01C2CE9C66C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38200" y="2637430"/>
            <a:ext cx="6840940" cy="4104564"/>
          </a:xfrm>
          <a:prstGeom prst="rect">
            <a:avLst/>
          </a:prstGeom>
        </p:spPr>
      </p:pic>
    </p:spTree>
    <p:extLst>
      <p:ext uri="{BB962C8B-B14F-4D97-AF65-F5344CB8AC3E}">
        <p14:creationId xmlns:p14="http://schemas.microsoft.com/office/powerpoint/2010/main" val="276890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FCFF1-F626-4981-826F-DFC447CFB038}"/>
              </a:ext>
            </a:extLst>
          </p:cNvPr>
          <p:cNvSpPr>
            <a:spLocks noGrp="1"/>
          </p:cNvSpPr>
          <p:nvPr>
            <p:ph type="title"/>
          </p:nvPr>
        </p:nvSpPr>
        <p:spPr/>
        <p:txBody>
          <a:bodyPr/>
          <a:lstStyle/>
          <a:p>
            <a:r>
              <a:rPr lang="en-IN" dirty="0"/>
              <a:t>Limiting Conditions</a:t>
            </a:r>
          </a:p>
        </p:txBody>
      </p:sp>
      <p:sp>
        <p:nvSpPr>
          <p:cNvPr id="3" name="Content Placeholder 2">
            <a:extLst>
              <a:ext uri="{FF2B5EF4-FFF2-40B4-BE49-F238E27FC236}">
                <a16:creationId xmlns:a16="http://schemas.microsoft.com/office/drawing/2014/main" id="{AF61AA33-3EFF-499B-88D4-5EB902C769F4}"/>
              </a:ext>
            </a:extLst>
          </p:cNvPr>
          <p:cNvSpPr>
            <a:spLocks noGrp="1"/>
          </p:cNvSpPr>
          <p:nvPr>
            <p:ph idx="1"/>
          </p:nvPr>
        </p:nvSpPr>
        <p:spPr>
          <a:xfrm>
            <a:off x="838200" y="1634463"/>
            <a:ext cx="10515600" cy="4351338"/>
          </a:xfrm>
        </p:spPr>
        <p:txBody>
          <a:bodyPr>
            <a:normAutofit lnSpcReduction="10000"/>
          </a:bodyPr>
          <a:lstStyle/>
          <a:p>
            <a:pPr algn="just"/>
            <a:r>
              <a:rPr lang="en-US" dirty="0"/>
              <a:t>When optical power level at receiver is low, the preamplifier noise dominates the system noise. The quantum noise of photo detector also dominates the system noise. The reflection noise also dominates the system noise. </a:t>
            </a:r>
          </a:p>
          <a:p>
            <a:pPr algn="just"/>
            <a:r>
              <a:rPr lang="en-US" dirty="0"/>
              <a:t>The carrier-to-noise ratio for all three limiting conditions is shown in table. </a:t>
            </a:r>
          </a:p>
          <a:p>
            <a:pPr algn="just"/>
            <a:r>
              <a:rPr lang="en-US" dirty="0"/>
              <a:t>For low light levels, thermal noise is limiting factor causes 2 dB roll of in C/N for each 1  dB drop in received power. At intermediate levels, quantum noise is limiting, factor causing 1 dB drop in C/N for every 1 dB decrease in received optical power. At high received power source noise is dominator factor gives a constant C/N.</a:t>
            </a:r>
            <a:endParaRPr lang="en-IN" dirty="0"/>
          </a:p>
        </p:txBody>
      </p:sp>
    </p:spTree>
    <p:extLst>
      <p:ext uri="{BB962C8B-B14F-4D97-AF65-F5344CB8AC3E}">
        <p14:creationId xmlns:p14="http://schemas.microsoft.com/office/powerpoint/2010/main" val="1145393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BA18DC-8361-4C91-AD77-41A5ED554C6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56995" y="1086347"/>
            <a:ext cx="8248665" cy="5532817"/>
          </a:xfrm>
          <a:prstGeom prst="rect">
            <a:avLst/>
          </a:prstGeom>
        </p:spPr>
      </p:pic>
      <p:sp>
        <p:nvSpPr>
          <p:cNvPr id="5" name="Rectangle 4">
            <a:extLst>
              <a:ext uri="{FF2B5EF4-FFF2-40B4-BE49-F238E27FC236}">
                <a16:creationId xmlns:a16="http://schemas.microsoft.com/office/drawing/2014/main" id="{54305E76-74F0-404A-A292-0882683EED7C}"/>
              </a:ext>
            </a:extLst>
          </p:cNvPr>
          <p:cNvSpPr/>
          <p:nvPr/>
        </p:nvSpPr>
        <p:spPr>
          <a:xfrm>
            <a:off x="1656995" y="245660"/>
            <a:ext cx="7407797" cy="523220"/>
          </a:xfrm>
          <a:prstGeom prst="rect">
            <a:avLst/>
          </a:prstGeom>
        </p:spPr>
        <p:txBody>
          <a:bodyPr wrap="none">
            <a:spAutoFit/>
          </a:bodyPr>
          <a:lstStyle/>
          <a:p>
            <a:r>
              <a:rPr lang="en-IN" sz="2800" b="1" dirty="0"/>
              <a:t>C/N ratio as a function of received optical power</a:t>
            </a:r>
          </a:p>
        </p:txBody>
      </p:sp>
    </p:spTree>
    <p:extLst>
      <p:ext uri="{BB962C8B-B14F-4D97-AF65-F5344CB8AC3E}">
        <p14:creationId xmlns:p14="http://schemas.microsoft.com/office/powerpoint/2010/main" val="4061107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6ADFC-1352-4D66-940B-2ADF1208F998}"/>
              </a:ext>
            </a:extLst>
          </p:cNvPr>
          <p:cNvSpPr>
            <a:spLocks noGrp="1"/>
          </p:cNvSpPr>
          <p:nvPr>
            <p:ph type="title"/>
          </p:nvPr>
        </p:nvSpPr>
        <p:spPr/>
        <p:txBody>
          <a:bodyPr/>
          <a:lstStyle/>
          <a:p>
            <a:r>
              <a:rPr lang="en-IN" dirty="0"/>
              <a:t>Multichannel Amplitude Modulation</a:t>
            </a:r>
          </a:p>
        </p:txBody>
      </p:sp>
      <p:pic>
        <p:nvPicPr>
          <p:cNvPr id="4" name="Picture 3">
            <a:extLst>
              <a:ext uri="{FF2B5EF4-FFF2-40B4-BE49-F238E27FC236}">
                <a16:creationId xmlns:a16="http://schemas.microsoft.com/office/drawing/2014/main" id="{2EBC7506-61B5-46F7-B0A5-69CB88A790CC}"/>
              </a:ext>
            </a:extLst>
          </p:cNvPr>
          <p:cNvPicPr>
            <a:picLocks noChangeAspect="1"/>
          </p:cNvPicPr>
          <p:nvPr/>
        </p:nvPicPr>
        <p:blipFill>
          <a:blip r:embed="rId2"/>
          <a:stretch>
            <a:fillRect/>
          </a:stretch>
        </p:blipFill>
        <p:spPr>
          <a:xfrm>
            <a:off x="0" y="1825624"/>
            <a:ext cx="12079388" cy="3415115"/>
          </a:xfrm>
          <a:prstGeom prst="rect">
            <a:avLst/>
          </a:prstGeom>
        </p:spPr>
      </p:pic>
    </p:spTree>
    <p:extLst>
      <p:ext uri="{BB962C8B-B14F-4D97-AF65-F5344CB8AC3E}">
        <p14:creationId xmlns:p14="http://schemas.microsoft.com/office/powerpoint/2010/main" val="1941777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FCE0-CBA0-482A-BBCA-2982F45DECF4}"/>
              </a:ext>
            </a:extLst>
          </p:cNvPr>
          <p:cNvSpPr>
            <a:spLocks noGrp="1"/>
          </p:cNvSpPr>
          <p:nvPr>
            <p:ph type="title"/>
          </p:nvPr>
        </p:nvSpPr>
        <p:spPr/>
        <p:txBody>
          <a:bodyPr/>
          <a:lstStyle/>
          <a:p>
            <a:r>
              <a:rPr lang="en-US" dirty="0"/>
              <a:t>For N channels, optical modulation index is given by </a:t>
            </a:r>
            <a:endParaRPr lang="en-IN" dirty="0"/>
          </a:p>
        </p:txBody>
      </p:sp>
      <p:pic>
        <p:nvPicPr>
          <p:cNvPr id="4" name="Picture 3">
            <a:extLst>
              <a:ext uri="{FF2B5EF4-FFF2-40B4-BE49-F238E27FC236}">
                <a16:creationId xmlns:a16="http://schemas.microsoft.com/office/drawing/2014/main" id="{1084C195-436F-40EF-BB12-725D5D31A88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38200" y="2343504"/>
            <a:ext cx="10169568" cy="3197487"/>
          </a:xfrm>
          <a:prstGeom prst="rect">
            <a:avLst/>
          </a:prstGeom>
        </p:spPr>
      </p:pic>
    </p:spTree>
    <p:extLst>
      <p:ext uri="{BB962C8B-B14F-4D97-AF65-F5344CB8AC3E}">
        <p14:creationId xmlns:p14="http://schemas.microsoft.com/office/powerpoint/2010/main" val="177671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228E-1D33-454E-99D5-4A37DEE24379}"/>
              </a:ext>
            </a:extLst>
          </p:cNvPr>
          <p:cNvSpPr>
            <a:spLocks noGrp="1"/>
          </p:cNvSpPr>
          <p:nvPr>
            <p:ph type="title"/>
          </p:nvPr>
        </p:nvSpPr>
        <p:spPr/>
        <p:txBody>
          <a:bodyPr/>
          <a:lstStyle/>
          <a:p>
            <a:r>
              <a:rPr lang="en-IN" dirty="0"/>
              <a:t>Multichannel Frequency Modulation</a:t>
            </a:r>
          </a:p>
        </p:txBody>
      </p:sp>
      <p:pic>
        <p:nvPicPr>
          <p:cNvPr id="4" name="Picture 3">
            <a:extLst>
              <a:ext uri="{FF2B5EF4-FFF2-40B4-BE49-F238E27FC236}">
                <a16:creationId xmlns:a16="http://schemas.microsoft.com/office/drawing/2014/main" id="{758F754E-B63E-4C9F-9A80-B72230B1E18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38200" y="1518740"/>
            <a:ext cx="11085372" cy="4445332"/>
          </a:xfrm>
          <a:prstGeom prst="rect">
            <a:avLst/>
          </a:prstGeom>
        </p:spPr>
      </p:pic>
    </p:spTree>
    <p:extLst>
      <p:ext uri="{BB962C8B-B14F-4D97-AF65-F5344CB8AC3E}">
        <p14:creationId xmlns:p14="http://schemas.microsoft.com/office/powerpoint/2010/main" val="1680000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6A72-F49D-4ABD-9394-FA645C376631}"/>
              </a:ext>
            </a:extLst>
          </p:cNvPr>
          <p:cNvSpPr>
            <a:spLocks noGrp="1"/>
          </p:cNvSpPr>
          <p:nvPr>
            <p:ph type="title"/>
          </p:nvPr>
        </p:nvSpPr>
        <p:spPr/>
        <p:txBody>
          <a:bodyPr/>
          <a:lstStyle/>
          <a:p>
            <a:r>
              <a:rPr lang="en-IN" dirty="0"/>
              <a:t>The basic SCM system</a:t>
            </a:r>
          </a:p>
        </p:txBody>
      </p:sp>
      <p:pic>
        <p:nvPicPr>
          <p:cNvPr id="4" name="Picture 3">
            <a:extLst>
              <a:ext uri="{FF2B5EF4-FFF2-40B4-BE49-F238E27FC236}">
                <a16:creationId xmlns:a16="http://schemas.microsoft.com/office/drawing/2014/main" id="{2BDE54DB-2BDF-401C-81AC-6404A8BE9AC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791125" y="1318739"/>
            <a:ext cx="8963933" cy="5286778"/>
          </a:xfrm>
          <a:prstGeom prst="rect">
            <a:avLst/>
          </a:prstGeom>
        </p:spPr>
      </p:pic>
    </p:spTree>
    <p:extLst>
      <p:ext uri="{BB962C8B-B14F-4D97-AF65-F5344CB8AC3E}">
        <p14:creationId xmlns:p14="http://schemas.microsoft.com/office/powerpoint/2010/main" val="1695890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26A9B-473A-4F79-9DCD-2E5371D60254}"/>
              </a:ext>
            </a:extLst>
          </p:cNvPr>
          <p:cNvSpPr>
            <a:spLocks noGrp="1"/>
          </p:cNvSpPr>
          <p:nvPr>
            <p:ph type="title"/>
          </p:nvPr>
        </p:nvSpPr>
        <p:spPr/>
        <p:txBody>
          <a:bodyPr/>
          <a:lstStyle/>
          <a:p>
            <a:r>
              <a:rPr lang="en-IN" dirty="0"/>
              <a:t>RF Over Fiber</a:t>
            </a:r>
          </a:p>
        </p:txBody>
      </p:sp>
      <p:pic>
        <p:nvPicPr>
          <p:cNvPr id="4" name="Picture 3">
            <a:extLst>
              <a:ext uri="{FF2B5EF4-FFF2-40B4-BE49-F238E27FC236}">
                <a16:creationId xmlns:a16="http://schemas.microsoft.com/office/drawing/2014/main" id="{2BDE6D1F-F816-4D1F-8CF9-533E97E3DAB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91805" y="1546178"/>
            <a:ext cx="11703122" cy="3571732"/>
          </a:xfrm>
          <a:prstGeom prst="rect">
            <a:avLst/>
          </a:prstGeom>
        </p:spPr>
      </p:pic>
    </p:spTree>
    <p:extLst>
      <p:ext uri="{BB962C8B-B14F-4D97-AF65-F5344CB8AC3E}">
        <p14:creationId xmlns:p14="http://schemas.microsoft.com/office/powerpoint/2010/main" val="26077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9A8266-66F7-41C4-9896-822FD691E47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1094806" y="0"/>
            <a:ext cx="10002387" cy="6782664"/>
          </a:xfrm>
          <a:prstGeom prst="rect">
            <a:avLst/>
          </a:prstGeom>
        </p:spPr>
      </p:pic>
    </p:spTree>
    <p:extLst>
      <p:ext uri="{BB962C8B-B14F-4D97-AF65-F5344CB8AC3E}">
        <p14:creationId xmlns:p14="http://schemas.microsoft.com/office/powerpoint/2010/main" val="261182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5B46F-BE3E-420D-A973-649094186C11}"/>
              </a:ext>
            </a:extLst>
          </p:cNvPr>
          <p:cNvSpPr>
            <a:spLocks noGrp="1"/>
          </p:cNvSpPr>
          <p:nvPr>
            <p:ph type="title"/>
          </p:nvPr>
        </p:nvSpPr>
        <p:spPr/>
        <p:txBody>
          <a:bodyPr/>
          <a:lstStyle/>
          <a:p>
            <a:r>
              <a:rPr lang="en-IN" dirty="0"/>
              <a:t>Overview of Analog Links</a:t>
            </a:r>
          </a:p>
        </p:txBody>
      </p:sp>
      <p:pic>
        <p:nvPicPr>
          <p:cNvPr id="4" name="Picture 3">
            <a:extLst>
              <a:ext uri="{FF2B5EF4-FFF2-40B4-BE49-F238E27FC236}">
                <a16:creationId xmlns:a16="http://schemas.microsoft.com/office/drawing/2014/main" id="{B3AB19B0-040F-4F88-A024-D7FE0138FED2}"/>
              </a:ext>
            </a:extLst>
          </p:cNvPr>
          <p:cNvPicPr>
            <a:picLocks noChangeAspect="1"/>
          </p:cNvPicPr>
          <p:nvPr/>
        </p:nvPicPr>
        <p:blipFill>
          <a:blip r:embed="rId2"/>
          <a:stretch>
            <a:fillRect/>
          </a:stretch>
        </p:blipFill>
        <p:spPr>
          <a:xfrm>
            <a:off x="838200" y="2086473"/>
            <a:ext cx="10235527" cy="1738312"/>
          </a:xfrm>
          <a:prstGeom prst="rect">
            <a:avLst/>
          </a:prstGeom>
        </p:spPr>
      </p:pic>
      <p:sp>
        <p:nvSpPr>
          <p:cNvPr id="5" name="Rectangle 4">
            <a:extLst>
              <a:ext uri="{FF2B5EF4-FFF2-40B4-BE49-F238E27FC236}">
                <a16:creationId xmlns:a16="http://schemas.microsoft.com/office/drawing/2014/main" id="{0F5DCFAE-474A-4187-AE8A-B33596CD6E51}"/>
              </a:ext>
            </a:extLst>
          </p:cNvPr>
          <p:cNvSpPr/>
          <p:nvPr/>
        </p:nvSpPr>
        <p:spPr>
          <a:xfrm>
            <a:off x="838200" y="1717141"/>
            <a:ext cx="3013454" cy="369332"/>
          </a:xfrm>
          <a:prstGeom prst="rect">
            <a:avLst/>
          </a:prstGeom>
        </p:spPr>
        <p:txBody>
          <a:bodyPr wrap="none">
            <a:spAutoFit/>
          </a:bodyPr>
          <a:lstStyle/>
          <a:p>
            <a:r>
              <a:rPr lang="en-IN" b="1" dirty="0"/>
              <a:t>Basic Elements of Analog Link</a:t>
            </a:r>
          </a:p>
        </p:txBody>
      </p:sp>
      <p:sp>
        <p:nvSpPr>
          <p:cNvPr id="6" name="TextBox 5">
            <a:extLst>
              <a:ext uri="{FF2B5EF4-FFF2-40B4-BE49-F238E27FC236}">
                <a16:creationId xmlns:a16="http://schemas.microsoft.com/office/drawing/2014/main" id="{2FC138C8-B4DB-4333-9E99-7B723D62B83E}"/>
              </a:ext>
            </a:extLst>
          </p:cNvPr>
          <p:cNvSpPr txBox="1"/>
          <p:nvPr/>
        </p:nvSpPr>
        <p:spPr>
          <a:xfrm>
            <a:off x="838200" y="4053385"/>
            <a:ext cx="8155675" cy="1711366"/>
          </a:xfrm>
          <a:prstGeom prst="rect">
            <a:avLst/>
          </a:prstGeom>
          <a:noFill/>
        </p:spPr>
        <p:txBody>
          <a:bodyPr wrap="square" rtlCol="0">
            <a:spAutoFit/>
          </a:bodyPr>
          <a:lstStyle/>
          <a:p>
            <a:pPr marL="342900" indent="-342900">
              <a:lnSpc>
                <a:spcPct val="150000"/>
              </a:lnSpc>
              <a:buFont typeface="+mj-lt"/>
              <a:buAutoNum type="arabicPeriod"/>
            </a:pPr>
            <a:r>
              <a:rPr lang="en-IN" dirty="0"/>
              <a:t>Optical Transmitter</a:t>
            </a:r>
          </a:p>
          <a:p>
            <a:pPr marL="342900" indent="-342900">
              <a:lnSpc>
                <a:spcPct val="150000"/>
              </a:lnSpc>
              <a:buFont typeface="+mj-lt"/>
              <a:buAutoNum type="arabicPeriod"/>
            </a:pPr>
            <a:r>
              <a:rPr lang="en-IN" dirty="0"/>
              <a:t>Optical Fiber Channel</a:t>
            </a:r>
          </a:p>
          <a:p>
            <a:pPr marL="342900" indent="-342900">
              <a:lnSpc>
                <a:spcPct val="150000"/>
              </a:lnSpc>
              <a:buFont typeface="+mj-lt"/>
              <a:buAutoNum type="arabicPeriod"/>
            </a:pPr>
            <a:r>
              <a:rPr lang="en-IN" dirty="0"/>
              <a:t>Optical Amplifier</a:t>
            </a:r>
          </a:p>
          <a:p>
            <a:pPr marL="342900" indent="-342900">
              <a:lnSpc>
                <a:spcPct val="150000"/>
              </a:lnSpc>
              <a:buFont typeface="+mj-lt"/>
              <a:buAutoNum type="arabicPeriod"/>
            </a:pPr>
            <a:r>
              <a:rPr lang="en-IN" dirty="0"/>
              <a:t>Optical Detector</a:t>
            </a:r>
          </a:p>
        </p:txBody>
      </p:sp>
    </p:spTree>
    <p:extLst>
      <p:ext uri="{BB962C8B-B14F-4D97-AF65-F5344CB8AC3E}">
        <p14:creationId xmlns:p14="http://schemas.microsoft.com/office/powerpoint/2010/main" val="29833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D465-88BA-4090-B652-A33B6AF1B476}"/>
              </a:ext>
            </a:extLst>
          </p:cNvPr>
          <p:cNvSpPr>
            <a:spLocks noGrp="1"/>
          </p:cNvSpPr>
          <p:nvPr>
            <p:ph type="title"/>
          </p:nvPr>
        </p:nvSpPr>
        <p:spPr/>
        <p:txBody>
          <a:bodyPr/>
          <a:lstStyle/>
          <a:p>
            <a:r>
              <a:rPr lang="en-IN" dirty="0"/>
              <a:t>Carrier – to – Noise Ratio (CNR) </a:t>
            </a:r>
          </a:p>
        </p:txBody>
      </p:sp>
      <p:sp>
        <p:nvSpPr>
          <p:cNvPr id="3" name="Content Placeholder 2">
            <a:extLst>
              <a:ext uri="{FF2B5EF4-FFF2-40B4-BE49-F238E27FC236}">
                <a16:creationId xmlns:a16="http://schemas.microsoft.com/office/drawing/2014/main" id="{60269E4F-883F-47BE-A66B-E0A60D703F23}"/>
              </a:ext>
            </a:extLst>
          </p:cNvPr>
          <p:cNvSpPr>
            <a:spLocks noGrp="1"/>
          </p:cNvSpPr>
          <p:nvPr>
            <p:ph idx="1"/>
          </p:nvPr>
        </p:nvSpPr>
        <p:spPr/>
        <p:txBody>
          <a:bodyPr>
            <a:normAutofit/>
          </a:bodyPr>
          <a:lstStyle/>
          <a:p>
            <a:pPr algn="just"/>
            <a:r>
              <a:rPr lang="en-US" dirty="0"/>
              <a:t>It is the ratio of </a:t>
            </a:r>
            <a:r>
              <a:rPr lang="en-US" dirty="0" err="1"/>
              <a:t>r.m.s</a:t>
            </a:r>
            <a:r>
              <a:rPr lang="en-US" dirty="0"/>
              <a:t>. carrier power to </a:t>
            </a:r>
            <a:r>
              <a:rPr lang="en-US" dirty="0" err="1"/>
              <a:t>r.m.s</a:t>
            </a:r>
            <a:r>
              <a:rPr lang="en-US" dirty="0"/>
              <a:t>. noise power at the receiver.</a:t>
            </a:r>
          </a:p>
          <a:p>
            <a:pPr algn="just"/>
            <a:r>
              <a:rPr lang="en-US" dirty="0"/>
              <a:t>CNR requirement can be relaxed by changing the modulation format from AM to FM</a:t>
            </a:r>
          </a:p>
          <a:p>
            <a:pPr algn="just"/>
            <a:r>
              <a:rPr lang="en-US" dirty="0"/>
              <a:t>The BW of FM carrier is considerably larger (30 MHz in place of 4 MHz). </a:t>
            </a:r>
          </a:p>
          <a:p>
            <a:pPr algn="just"/>
            <a:r>
              <a:rPr lang="en-US" dirty="0"/>
              <a:t>The required CNR for FM receiver is much lower (16 dB compared to 50 dB in AM) because of FM advantage. As a result, the optical power needed at the receiver can be small as 10 </a:t>
            </a:r>
            <a:r>
              <a:rPr lang="en-US" dirty="0" err="1"/>
              <a:t>μW</a:t>
            </a:r>
            <a:r>
              <a:rPr lang="en-US" dirty="0"/>
              <a:t>. </a:t>
            </a:r>
            <a:endParaRPr lang="en-IN" dirty="0"/>
          </a:p>
        </p:txBody>
      </p:sp>
    </p:spTree>
    <p:extLst>
      <p:ext uri="{BB962C8B-B14F-4D97-AF65-F5344CB8AC3E}">
        <p14:creationId xmlns:p14="http://schemas.microsoft.com/office/powerpoint/2010/main" val="44367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349F-9F70-46A9-A4EE-82F9E93A1459}"/>
              </a:ext>
            </a:extLst>
          </p:cNvPr>
          <p:cNvSpPr>
            <a:spLocks noGrp="1"/>
          </p:cNvSpPr>
          <p:nvPr>
            <p:ph type="title"/>
          </p:nvPr>
        </p:nvSpPr>
        <p:spPr/>
        <p:txBody>
          <a:bodyPr/>
          <a:lstStyle/>
          <a:p>
            <a:r>
              <a:rPr lang="en-IN" dirty="0"/>
              <a:t>The important signal impairments</a:t>
            </a:r>
          </a:p>
        </p:txBody>
      </p:sp>
      <p:sp>
        <p:nvSpPr>
          <p:cNvPr id="3" name="Content Placeholder 2">
            <a:extLst>
              <a:ext uri="{FF2B5EF4-FFF2-40B4-BE49-F238E27FC236}">
                <a16:creationId xmlns:a16="http://schemas.microsoft.com/office/drawing/2014/main" id="{2C6C03BF-A8BF-4C12-99BC-C454268A49A9}"/>
              </a:ext>
            </a:extLst>
          </p:cNvPr>
          <p:cNvSpPr>
            <a:spLocks noGrp="1"/>
          </p:cNvSpPr>
          <p:nvPr>
            <p:ph idx="1"/>
          </p:nvPr>
        </p:nvSpPr>
        <p:spPr/>
        <p:txBody>
          <a:bodyPr/>
          <a:lstStyle/>
          <a:p>
            <a:pPr marL="0" indent="0">
              <a:buNone/>
            </a:pPr>
            <a:r>
              <a:rPr lang="en-IN" dirty="0"/>
              <a:t>It includes,</a:t>
            </a:r>
          </a:p>
          <a:p>
            <a:r>
              <a:rPr lang="en-IN" dirty="0"/>
              <a:t>Laser intensity noise fluctuations.</a:t>
            </a:r>
          </a:p>
          <a:p>
            <a:r>
              <a:rPr lang="en-IN" dirty="0"/>
              <a:t>Laser clipping noise. </a:t>
            </a:r>
          </a:p>
          <a:p>
            <a:r>
              <a:rPr lang="en-IN" dirty="0"/>
              <a:t>Photodetector noise. </a:t>
            </a:r>
          </a:p>
          <a:p>
            <a:r>
              <a:rPr lang="fr-FR" dirty="0"/>
              <a:t>Optical Amplifier Noise (ASE noise). </a:t>
            </a:r>
          </a:p>
          <a:p>
            <a:r>
              <a:rPr lang="fr-FR" dirty="0"/>
              <a:t>Harmonic noise. </a:t>
            </a:r>
          </a:p>
          <a:p>
            <a:r>
              <a:rPr lang="fr-FR" dirty="0"/>
              <a:t>Intermodulation noise. </a:t>
            </a:r>
          </a:p>
          <a:p>
            <a:r>
              <a:rPr lang="fr-FR" dirty="0"/>
              <a:t>Shot noise.</a:t>
            </a:r>
            <a:endParaRPr lang="en-IN" dirty="0"/>
          </a:p>
        </p:txBody>
      </p:sp>
    </p:spTree>
    <p:extLst>
      <p:ext uri="{BB962C8B-B14F-4D97-AF65-F5344CB8AC3E}">
        <p14:creationId xmlns:p14="http://schemas.microsoft.com/office/powerpoint/2010/main" val="343044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193C-C12A-4FC6-8E20-0C508E14679B}"/>
              </a:ext>
            </a:extLst>
          </p:cNvPr>
          <p:cNvSpPr>
            <a:spLocks noGrp="1"/>
          </p:cNvSpPr>
          <p:nvPr>
            <p:ph type="title"/>
          </p:nvPr>
        </p:nvSpPr>
        <p:spPr/>
        <p:txBody>
          <a:bodyPr/>
          <a:lstStyle/>
          <a:p>
            <a:r>
              <a:rPr lang="en-IN" u="sng" dirty="0"/>
              <a:t>Carrier Power</a:t>
            </a:r>
          </a:p>
        </p:txBody>
      </p:sp>
      <p:pic>
        <p:nvPicPr>
          <p:cNvPr id="4" name="Picture 3">
            <a:extLst>
              <a:ext uri="{FF2B5EF4-FFF2-40B4-BE49-F238E27FC236}">
                <a16:creationId xmlns:a16="http://schemas.microsoft.com/office/drawing/2014/main" id="{1FDEC457-D257-4F42-ADC5-9EF0AD9F0CF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38199" y="1690688"/>
            <a:ext cx="9348763" cy="4232440"/>
          </a:xfrm>
          <a:prstGeom prst="rect">
            <a:avLst/>
          </a:prstGeom>
        </p:spPr>
      </p:pic>
    </p:spTree>
    <p:extLst>
      <p:ext uri="{BB962C8B-B14F-4D97-AF65-F5344CB8AC3E}">
        <p14:creationId xmlns:p14="http://schemas.microsoft.com/office/powerpoint/2010/main" val="115933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74C20-23BF-40EB-8242-05A9D026A0A4}"/>
              </a:ext>
            </a:extLst>
          </p:cNvPr>
          <p:cNvSpPr>
            <a:spLocks noGrp="1"/>
          </p:cNvSpPr>
          <p:nvPr>
            <p:ph idx="1"/>
          </p:nvPr>
        </p:nvSpPr>
        <p:spPr>
          <a:xfrm>
            <a:off x="838200" y="532263"/>
            <a:ext cx="10515600" cy="5644700"/>
          </a:xfrm>
        </p:spPr>
        <p:txBody>
          <a:bodyPr/>
          <a:lstStyle/>
          <a:p>
            <a:pPr marL="0" indent="0">
              <a:buNone/>
            </a:pPr>
            <a:r>
              <a:rPr lang="en-US" dirty="0"/>
              <a:t>If the received signal is sinusoidal, carrier power C at the output of receiver is given by </a:t>
            </a:r>
            <a:endParaRPr lang="en-IN" dirty="0"/>
          </a:p>
        </p:txBody>
      </p:sp>
      <p:pic>
        <p:nvPicPr>
          <p:cNvPr id="4" name="Picture 3">
            <a:extLst>
              <a:ext uri="{FF2B5EF4-FFF2-40B4-BE49-F238E27FC236}">
                <a16:creationId xmlns:a16="http://schemas.microsoft.com/office/drawing/2014/main" id="{A303669E-43E8-4A40-B82A-69F3C12E919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38199" y="1602013"/>
            <a:ext cx="9442175" cy="3229294"/>
          </a:xfrm>
          <a:prstGeom prst="rect">
            <a:avLst/>
          </a:prstGeom>
        </p:spPr>
      </p:pic>
    </p:spTree>
    <p:extLst>
      <p:ext uri="{BB962C8B-B14F-4D97-AF65-F5344CB8AC3E}">
        <p14:creationId xmlns:p14="http://schemas.microsoft.com/office/powerpoint/2010/main" val="422829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98D29-C1B6-40AD-B735-A935CFD06DF7}"/>
              </a:ext>
            </a:extLst>
          </p:cNvPr>
          <p:cNvSpPr>
            <a:spLocks noGrp="1"/>
          </p:cNvSpPr>
          <p:nvPr>
            <p:ph type="title"/>
          </p:nvPr>
        </p:nvSpPr>
        <p:spPr/>
        <p:txBody>
          <a:bodyPr/>
          <a:lstStyle/>
          <a:p>
            <a:r>
              <a:rPr lang="en-IN" dirty="0"/>
              <a:t>Photodetector And Preamplifier Noises</a:t>
            </a:r>
          </a:p>
        </p:txBody>
      </p:sp>
      <p:pic>
        <p:nvPicPr>
          <p:cNvPr id="4" name="Content Placeholder 3">
            <a:extLst>
              <a:ext uri="{FF2B5EF4-FFF2-40B4-BE49-F238E27FC236}">
                <a16:creationId xmlns:a16="http://schemas.microsoft.com/office/drawing/2014/main" id="{E3089226-C53F-4BA0-BA98-BB527250254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38200" y="1464231"/>
            <a:ext cx="11167288" cy="4185941"/>
          </a:xfrm>
          <a:prstGeom prst="rect">
            <a:avLst/>
          </a:prstGeom>
        </p:spPr>
      </p:pic>
    </p:spTree>
    <p:extLst>
      <p:ext uri="{BB962C8B-B14F-4D97-AF65-F5344CB8AC3E}">
        <p14:creationId xmlns:p14="http://schemas.microsoft.com/office/powerpoint/2010/main" val="202246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81BA-4DC0-42EB-A286-5E3AA4B297DF}"/>
              </a:ext>
            </a:extLst>
          </p:cNvPr>
          <p:cNvSpPr>
            <a:spLocks noGrp="1"/>
          </p:cNvSpPr>
          <p:nvPr>
            <p:ph type="title"/>
          </p:nvPr>
        </p:nvSpPr>
        <p:spPr/>
        <p:txBody>
          <a:bodyPr/>
          <a:lstStyle/>
          <a:p>
            <a:r>
              <a:rPr lang="en-IN" dirty="0"/>
              <a:t>Relative Intensity Noise (RIN)</a:t>
            </a:r>
          </a:p>
        </p:txBody>
      </p:sp>
      <p:sp>
        <p:nvSpPr>
          <p:cNvPr id="3" name="Content Placeholder 2">
            <a:extLst>
              <a:ext uri="{FF2B5EF4-FFF2-40B4-BE49-F238E27FC236}">
                <a16:creationId xmlns:a16="http://schemas.microsoft.com/office/drawing/2014/main" id="{F3860DFE-01DD-4373-924F-5351E0F621EF}"/>
              </a:ext>
            </a:extLst>
          </p:cNvPr>
          <p:cNvSpPr>
            <a:spLocks noGrp="1"/>
          </p:cNvSpPr>
          <p:nvPr>
            <p:ph idx="1"/>
          </p:nvPr>
        </p:nvSpPr>
        <p:spPr/>
        <p:txBody>
          <a:bodyPr/>
          <a:lstStyle/>
          <a:p>
            <a:pPr marL="0" indent="0">
              <a:buNone/>
            </a:pPr>
            <a:r>
              <a:rPr lang="en-US" dirty="0"/>
              <a:t>The two fundamental noise mechanisms</a:t>
            </a:r>
          </a:p>
          <a:p>
            <a:pPr marL="0" indent="0">
              <a:buNone/>
            </a:pPr>
            <a:r>
              <a:rPr lang="en-US" dirty="0"/>
              <a:t>i)  Spontaneous emission and </a:t>
            </a:r>
          </a:p>
          <a:p>
            <a:pPr marL="0" indent="0">
              <a:buNone/>
            </a:pPr>
            <a:r>
              <a:rPr lang="en-US" dirty="0"/>
              <a:t>ii) Electron-hole recombination (shot noise). </a:t>
            </a:r>
          </a:p>
          <a:p>
            <a:pPr marL="0" indent="0">
              <a:buNone/>
            </a:pPr>
            <a:endParaRPr lang="en-US" dirty="0"/>
          </a:p>
          <a:p>
            <a:pPr marL="0" indent="0">
              <a:buNone/>
            </a:pPr>
            <a:r>
              <a:rPr lang="en-US" dirty="0"/>
              <a:t>The noise resulting from the random intensity fluctuations is called Relative Intensity Noise (RIN). </a:t>
            </a:r>
            <a:endParaRPr lang="en-IN" dirty="0"/>
          </a:p>
        </p:txBody>
      </p:sp>
    </p:spTree>
    <p:extLst>
      <p:ext uri="{BB962C8B-B14F-4D97-AF65-F5344CB8AC3E}">
        <p14:creationId xmlns:p14="http://schemas.microsoft.com/office/powerpoint/2010/main" val="883502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81BA-4DC0-42EB-A286-5E3AA4B297DF}"/>
              </a:ext>
            </a:extLst>
          </p:cNvPr>
          <p:cNvSpPr>
            <a:spLocks noGrp="1"/>
          </p:cNvSpPr>
          <p:nvPr>
            <p:ph type="title"/>
          </p:nvPr>
        </p:nvSpPr>
        <p:spPr/>
        <p:txBody>
          <a:bodyPr/>
          <a:lstStyle/>
          <a:p>
            <a:r>
              <a:rPr lang="en-IN" dirty="0"/>
              <a:t>Relative Intensity Noise (RIN)</a:t>
            </a:r>
          </a:p>
        </p:txBody>
      </p:sp>
      <p:pic>
        <p:nvPicPr>
          <p:cNvPr id="6" name="Picture 5">
            <a:extLst>
              <a:ext uri="{FF2B5EF4-FFF2-40B4-BE49-F238E27FC236}">
                <a16:creationId xmlns:a16="http://schemas.microsoft.com/office/drawing/2014/main" id="{D5FC1F07-5018-4093-A411-9BB25574A7C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838200" y="1434081"/>
            <a:ext cx="9524006" cy="4762003"/>
          </a:xfrm>
          <a:prstGeom prst="rect">
            <a:avLst/>
          </a:prstGeom>
        </p:spPr>
      </p:pic>
    </p:spTree>
    <p:extLst>
      <p:ext uri="{BB962C8B-B14F-4D97-AF65-F5344CB8AC3E}">
        <p14:creationId xmlns:p14="http://schemas.microsoft.com/office/powerpoint/2010/main" val="1673970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424</Words>
  <Application>Microsoft Office PowerPoint</Application>
  <PresentationFormat>Widescreen</PresentationFormat>
  <Paragraphs>44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Unit 5</vt:lpstr>
      <vt:lpstr>Overview of Analog Links</vt:lpstr>
      <vt:lpstr>Carrier – to – Noise Ratio (CNR) </vt:lpstr>
      <vt:lpstr>The important signal impairments</vt:lpstr>
      <vt:lpstr>Carrier Power</vt:lpstr>
      <vt:lpstr>PowerPoint Presentation</vt:lpstr>
      <vt:lpstr>Photodetector And Preamplifier Noises</vt:lpstr>
      <vt:lpstr>Relative Intensity Noise (RIN)</vt:lpstr>
      <vt:lpstr>Relative Intensity Noise (RIN)</vt:lpstr>
      <vt:lpstr>Reflection Effects on RIN</vt:lpstr>
      <vt:lpstr>Limiting Conditions</vt:lpstr>
      <vt:lpstr>PowerPoint Presentation</vt:lpstr>
      <vt:lpstr>Multichannel Amplitude Modulation</vt:lpstr>
      <vt:lpstr>For N channels, optical modulation index is given by </vt:lpstr>
      <vt:lpstr>Multichannel Frequency Modulation</vt:lpstr>
      <vt:lpstr>The basic SCM system</vt:lpstr>
      <vt:lpstr>RF Over Fiber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dc:title>
  <dc:creator>S. Irfan Ali</dc:creator>
  <cp:lastModifiedBy>S. Irfan Ali</cp:lastModifiedBy>
  <cp:revision>11</cp:revision>
  <dcterms:created xsi:type="dcterms:W3CDTF">2018-07-16T05:54:50Z</dcterms:created>
  <dcterms:modified xsi:type="dcterms:W3CDTF">2018-07-16T10:04:02Z</dcterms:modified>
</cp:coreProperties>
</file>